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2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288" r:id="rId10"/>
    <p:sldId id="316" r:id="rId11"/>
    <p:sldId id="317" r:id="rId12"/>
    <p:sldId id="319" r:id="rId13"/>
    <p:sldId id="310" r:id="rId14"/>
    <p:sldId id="268" r:id="rId15"/>
    <p:sldId id="295" r:id="rId16"/>
    <p:sldId id="296" r:id="rId17"/>
    <p:sldId id="297" r:id="rId18"/>
    <p:sldId id="271" r:id="rId19"/>
    <p:sldId id="272" r:id="rId20"/>
    <p:sldId id="31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7"/>
    <p:restoredTop sz="86369"/>
  </p:normalViewPr>
  <p:slideViewPr>
    <p:cSldViewPr snapToGrid="0" snapToObjects="1">
      <p:cViewPr varScale="1">
        <p:scale>
          <a:sx n="128" d="100"/>
          <a:sy n="128" d="100"/>
        </p:scale>
        <p:origin x="18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7/18/22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uutah_sfcwind_day2_movie.gif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uutah_rhght650_day2_movie.gif" TargetMode="Externa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uutah_tpw_olr_day2_movie.gif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uutah_PBLH_day2_movie.gif" TargetMode="Externa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UtahEcmwf_joint_precip_day2_movie.gif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ECMWF_mslp_pcpn_day2.gif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ICON_mslp_pcpn_day2.gif" TargetMode="External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vert_20W.png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vert_15N.png" TargetMode="External"/><Relationship Id="rId5" Type="http://schemas.openxmlformats.org/officeDocument/2006/relationships/image" Target="../media/image28.png"/><Relationship Id="rId10" Type="http://schemas.openxmlformats.org/officeDocument/2006/relationships/image" Target="file:////Users/shunnan/Desktop/cpex_cv_forecasting/figs_final/GEOS_dust_aot.png" TargetMode="External"/><Relationship Id="rId4" Type="http://schemas.openxmlformats.org/officeDocument/2006/relationships/image" Target="file:////Users/shunnan/Desktop/cpex_cv_forecasting/figs_final/GEOS_total_aot.png" TargetMode="Externa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1_vert_20W.png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1_vert_15N.png" TargetMode="External"/><Relationship Id="rId5" Type="http://schemas.openxmlformats.org/officeDocument/2006/relationships/image" Target="../media/image31.png"/><Relationship Id="rId10" Type="http://schemas.openxmlformats.org/officeDocument/2006/relationships/image" Target="file:////Users/shunnan/Desktop/cpex_cv_forecasting/figs_final/GEOS_dust_aot_day1.png" TargetMode="External"/><Relationship Id="rId4" Type="http://schemas.openxmlformats.org/officeDocument/2006/relationships/image" Target="file:////Users/shunnan/Desktop/cpex_cv_forecasting/figs_final/GEOS_total_aot_day1.png" TargetMode="Externa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2_vert_20W.png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2_vert_15N.png" TargetMode="External"/><Relationship Id="rId5" Type="http://schemas.openxmlformats.org/officeDocument/2006/relationships/image" Target="../media/image35.png"/><Relationship Id="rId10" Type="http://schemas.openxmlformats.org/officeDocument/2006/relationships/image" Target="file:////Users/shunnan/Desktop/cpex_cv_forecasting/figs_final/GEOS_dust_aot_day2.png" TargetMode="External"/><Relationship Id="rId4" Type="http://schemas.openxmlformats.org/officeDocument/2006/relationships/image" Target="file:////Users/shunnan/Desktop/cpex_cv_forecasting/figs_final/GEOS_total_aot_day2.png" TargetMode="Externa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highCloudFraction_day1.png" TargetMode="External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file:////Users/shunnan/Desktop/cpex_cv_forecasting/figs_final/GEOS_midCloudFraction_day2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midCloudFraction_day1.png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file:////Users/shunnan/Desktop/cpex_cv_forecasting/figs_final/GEOS_lowCloudFraction_day2.png" TargetMode="External"/><Relationship Id="rId4" Type="http://schemas.openxmlformats.org/officeDocument/2006/relationships/image" Target="file:////Users/shunnan/Desktop/cpex_cv_forecasting/figs_final/GEOS_lowCloudFraction_day1.png" TargetMode="External"/><Relationship Id="rId9" Type="http://schemas.openxmlformats.org/officeDocument/2006/relationships/image" Target="../media/image41.png"/><Relationship Id="rId14" Type="http://schemas.openxmlformats.org/officeDocument/2006/relationships/image" Target="file:////Users/shunnan/Desktop/cpex_cv_forecasting/figs_final/GEOS_highCloudFraction_day2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ICAP_aerosol_ensemble_120.p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ICAP_aerosol_ensemble_96.png" TargetMode="Externa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GEOS_700mb_outlook_movie.gif" TargetMode="External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/Users/shunnan/Desktop/cpex_cv_forecasting/figs_final/NHC_surface_analysis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MIMIC-TPW_latest.png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AEW_Brammer.jpg" TargetMode="External"/><Relationship Id="rId5" Type="http://schemas.openxmlformats.org/officeDocument/2006/relationships/image" Target="../media/image6.jpg"/><Relationship Id="rId10" Type="http://schemas.openxmlformats.org/officeDocument/2006/relationships/image" Target="file:////Users/shunnan/Desktop/cpex_forecasting/cpex-aw_forecasting/figs_final/uwincm_clouds_current.jpg" TargetMode="External"/><Relationship Id="rId4" Type="http://schemas.openxmlformats.org/officeDocument/2006/relationships/image" Target="file:////Users/shunnan/Desktop/cpex_cv_forecasting/figs_final/Goes16_Meteosat11_IRC.png" TargetMode="External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GEOS_dust_aot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SAL_dryAir_split.jpg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NHC_5day_outlook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NHC_2day_outlook.png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uutah_sfcwind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uutah_rhght650_day1_movie.gif" TargetMode="Externa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uutah_tpw_olr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uutah_PBLH_day1_movie.gif" TargetMode="Externa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UtahEcmwf_joint_precip_day1_movie.gif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ECMWF_mslp_pcpn_day1.gif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ICON_mslp_pcpn_day1.gif" TargetMode="Externa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AEW trough arrives Sal. Moist air rolls into the east of Sal dust. Strong squall-line like convergence occurs in the south of Sal island. ITCZ at around 8-10N with higher precipitation off the West African coast.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81548" y="1621254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July 18,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2677461" y="2168917"/>
            <a:ext cx="6828903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Shun-Nan W., Ben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Rodenkirch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975BC0BC-9900-79BC-BCD3-B3A1A38B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477"/>
            <a:ext cx="2196548" cy="2050112"/>
          </a:xfrm>
          <a:prstGeom prst="rect">
            <a:avLst/>
          </a:prstGeom>
        </p:spPr>
      </p:pic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452" y="707972"/>
            <a:ext cx="2196548" cy="2050112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AEW propagate westward. Dusty air is alleviated over the Eastern Atlantic and cut to two group. ITCZ-contributed precipitation weakens.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Another AEW propagate offshore, and strong low-level jet occurs around Sal island. Sal dust keeps accumulating around the West African coastline between 15-25N.</a:t>
            </a:r>
          </a:p>
        </p:txBody>
      </p:sp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F84FAF-F936-053D-4EA6-840E65C037B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581152" y="1606619"/>
            <a:ext cx="5080000" cy="2743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31738" y="119017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FC625F-86F3-5FD4-941F-D4C709D86AC9}"/>
              </a:ext>
            </a:extLst>
          </p:cNvPr>
          <p:cNvSpPr/>
          <p:nvPr/>
        </p:nvSpPr>
        <p:spPr>
          <a:xfrm>
            <a:off x="6751538" y="119017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Mid-level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D99D7-2553-9717-D850-43865D4C5382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>
          <a:xfrm>
            <a:off x="6530850" y="1606619"/>
            <a:ext cx="5080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1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751538" y="119017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5EAE6-2904-1AB6-8D8E-AAF7D6B432C0}"/>
              </a:ext>
            </a:extLst>
          </p:cNvPr>
          <p:cNvSpPr/>
          <p:nvPr/>
        </p:nvSpPr>
        <p:spPr>
          <a:xfrm>
            <a:off x="873252" y="119017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9CA41-6107-8E60-D821-7457596C85E3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504951" y="1777174"/>
            <a:ext cx="50800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B33CA-90AB-189F-71B5-51F7C675DD5D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>
          <a:xfrm>
            <a:off x="6358835" y="1679713"/>
            <a:ext cx="5080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5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ECMWF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860395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UTAH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0451B-8BDC-C4FD-727C-607189DF54B0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0" y="1408596"/>
            <a:ext cx="1158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2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ECMWF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ICON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8570A-11AB-2B3A-4649-3B4573201B1B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278058" y="1528289"/>
            <a:ext cx="5376596" cy="3801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7A8116-9068-25A3-F87F-1497B2EE39B0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>
          <a:xfrm>
            <a:off x="6178117" y="1528289"/>
            <a:ext cx="5376596" cy="38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7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27,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 &amp; 29,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11" r:link="rId1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13" r:link="rId1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85E2-AD7A-D14F-9FBD-647B3E870C87}"/>
              </a:ext>
            </a:extLst>
          </p:cNvPr>
          <p:cNvSpPr txBox="1"/>
          <p:nvPr/>
        </p:nvSpPr>
        <p:spPr>
          <a:xfrm>
            <a:off x="2621872" y="606608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700 mb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200F89-42EF-5547-A0F8-1C32826DA485}"/>
              </a:ext>
            </a:extLst>
          </p:cNvPr>
          <p:cNvSpPr txBox="1"/>
          <p:nvPr/>
        </p:nvSpPr>
        <p:spPr>
          <a:xfrm>
            <a:off x="10678885" y="62734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400 mb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35CFC1-66E1-2847-8EBF-700319CFF5D8}"/>
              </a:ext>
            </a:extLst>
          </p:cNvPr>
          <p:cNvSpPr txBox="1"/>
          <p:nvPr/>
        </p:nvSpPr>
        <p:spPr>
          <a:xfrm>
            <a:off x="6684193" y="635484"/>
            <a:ext cx="143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400 - 700 mb</a:t>
            </a: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862885"/>
            <a:ext cx="5795304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862885"/>
            <a:ext cx="5795304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 &amp; 31,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5)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2287" y="991673"/>
            <a:ext cx="8087932" cy="511291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30- Aug. 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700mb Winds and Geopotential Height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07CBAE-82FD-D24A-8D3B-037E1A66D63E}"/>
              </a:ext>
            </a:extLst>
          </p:cNvPr>
          <p:cNvCxnSpPr>
            <a:cxnSpLocks/>
          </p:cNvCxnSpPr>
          <p:nvPr/>
        </p:nvCxnSpPr>
        <p:spPr>
          <a:xfrm flipH="1" flipV="1">
            <a:off x="5948390" y="3831774"/>
            <a:ext cx="297863" cy="4898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52943" y="1164555"/>
            <a:ext cx="7686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</a:t>
            </a: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452" y="655768"/>
            <a:ext cx="2196548" cy="205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7" y="3503054"/>
            <a:ext cx="5648271" cy="259186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7" y="705124"/>
            <a:ext cx="5648273" cy="2591868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ITCZ and AEW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Waves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501038"/>
            <a:ext cx="5040870" cy="259186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501038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Aerosol Optical Thickness - GEOS</a:t>
            </a: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 &amp; Aug. 1, 2021)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F84FAF-F936-053D-4EA6-840E65C037B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581152" y="1606619"/>
            <a:ext cx="5080000" cy="2743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31738" y="119017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FC625F-86F3-5FD4-941F-D4C709D86AC9}"/>
              </a:ext>
            </a:extLst>
          </p:cNvPr>
          <p:cNvSpPr/>
          <p:nvPr/>
        </p:nvSpPr>
        <p:spPr>
          <a:xfrm>
            <a:off x="6751538" y="119017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Mid-level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D99D7-2553-9717-D850-43865D4C5382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>
          <a:xfrm>
            <a:off x="6530850" y="1606619"/>
            <a:ext cx="5080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751538" y="119017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5EAE6-2904-1AB6-8D8E-AAF7D6B432C0}"/>
              </a:ext>
            </a:extLst>
          </p:cNvPr>
          <p:cNvSpPr/>
          <p:nvPr/>
        </p:nvSpPr>
        <p:spPr>
          <a:xfrm>
            <a:off x="873252" y="119017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9CA41-6107-8E60-D821-7457596C85E3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504951" y="1777174"/>
            <a:ext cx="50800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B33CA-90AB-189F-71B5-51F7C675DD5D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>
          <a:xfrm>
            <a:off x="6358835" y="1679713"/>
            <a:ext cx="5080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ECMWF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860395" y="989188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UTAH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27167-0C0B-70B0-C44D-8187933225B8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265" y="1408596"/>
            <a:ext cx="1158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ECMWF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816727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ICON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7/18/22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A0E03E-5EC5-DB46-DB13-F2F6450687D6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152536" y="1639736"/>
            <a:ext cx="5884358" cy="416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0D659E-3FA4-C376-84E2-D316EB716721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>
          <a:xfrm>
            <a:off x="6155105" y="1639735"/>
            <a:ext cx="5884358" cy="41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57156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4698</TotalTime>
  <Words>605</Words>
  <Application>Microsoft Macintosh PowerPoint</Application>
  <PresentationFormat>Widescreen</PresentationFormat>
  <Paragraphs>157</Paragraphs>
  <Slides>20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ITCZ and AEW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Forecast – day 2</vt:lpstr>
      <vt:lpstr>Dust and Aerosols - Current</vt:lpstr>
      <vt:lpstr>Dust and Aerosols - Day 1</vt:lpstr>
      <vt:lpstr>Dust and Aerosols - Day 2</vt:lpstr>
      <vt:lpstr>Cloud Fraction – days 1 &amp; 2</vt:lpstr>
      <vt:lpstr>Dust and Aerosols Outlook – Days 3 &amp; 5</vt:lpstr>
      <vt:lpstr>Dynamical Outlook – Days 3-5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204</cp:revision>
  <cp:lastPrinted>2020-08-07T17:12:11Z</cp:lastPrinted>
  <dcterms:created xsi:type="dcterms:W3CDTF">2020-07-07T03:56:24Z</dcterms:created>
  <dcterms:modified xsi:type="dcterms:W3CDTF">2022-07-18T23:17:22Z</dcterms:modified>
</cp:coreProperties>
</file>